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ccd9b25c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2ccd9b25c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2ccd9b25c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2f1f065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2f1f065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ccd9b25c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ccd9b25c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2f1f065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2f1f065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ccd9b25c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ccd9b25c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ccd9b25c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ccd9b25c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ccd9b25c1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ccd9b25c1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ccd9b25c1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2ccd9b25c1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2ccd9b25c1_0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2f1f065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2f1f065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2f1f0654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2f1f065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ccd9b25c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ccd9b25c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ccd9b25c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2ccd9b25c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Добрый день, уважаемые слушатели! Меня зовут Башаров Илья, я являюсь руководителем направления по исследованию данных в Сбербанке. Я занимаюсь компьютерным зрением 6 лет. В этом курсе я буду рассказывать модули про классические методы компьютерного зрения, а также трекинга объектов.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Машины, включая компьютеры, не могут "слышать" или "видеть" так же, как это делают люди, потому что у них нет собственного сознания или ощущений, как у человека. Машины работают на основе алгоритмов и программного обеспечения, которые позволяют им обрабатывать данные и выполнять задачи.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Когда мы говорим о "слышании" или "видении" машин, мы обычно имеем в виду способность машинного обучения или искусственного интеллекта анализировать звуковые или визуальные данные.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Для того, чтобы научить машину видеть, необходимо дать четкое описание получаемых ею сигналов от сенсоров.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f307877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f307877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ccd9b25c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ccd9b25c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ccd9b25c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ccd9b25c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f307877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f307877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ccd9b25c1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ccd9b25c1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f307877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f307877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ccd9b25c1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ccd9b25c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ccd9b25c1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2ccd9b25c1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2ccd9b25c1_0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f3078770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df3078770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f307877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f307877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ccd9b25c1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2ccd9b25c1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ccd9b25c1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f307877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f307877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f307877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f307877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f3078770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f3078770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307877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f307877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f3078770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f3078770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f3078770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f3078770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f3078770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f3078770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f3078770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f3078770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ccd9b25c1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2ccd9b25c1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2ccd9b25c1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f3078770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f3078770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ccd9b25c1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2ccd9b25c1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2ccd9b25c1_0_4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f3078770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f3078770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f3078770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df3078770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f3078770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f3078770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f3078770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f3078770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f3078770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f3078770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f3078770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f3078770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f307877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f307877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ccd9b25c1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2ccd9b25c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ccd9b25c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ccd9b25c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ccd9b25c1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ccd9b25c1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2f1f065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2f1f065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ccd9b25c1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ccd9b25c1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ccd9b25c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2ccd9b25c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ccd9b25c1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2ccd9b25c1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ccd9b25c1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2ccd9b25c1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ccd9b25c1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2ccd9b25c1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2ccd9b25c1_0_6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2ccd9b25c1_0_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2ccd9b25c1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2ccd9b25c1_0_7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ccd9b25c1_0_8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32ccd9b25c1_0_8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2ccd9b25c1_0_8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2ccd9b25c1_0_8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2ccd9b25c1_0_8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2ccd9b25c1_0_8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ccd9b25c1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32ccd9b25c1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2ccd9b25c1_0_6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ccd9b25c1_0_8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2ccd9b25c1_0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2ccd9b25c1_0_8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2f1f065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2f1f065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ccd9b25c1_0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2ccd9b25c1_0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2ccd9b25c1_0_9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df307877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df307877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ccd9b25c1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2ccd9b25c1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ccd9b25c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ccd9b25c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ccd9b25c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ccd9b25c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2f1f065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2f1f065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46">
          <p15:clr>
            <a:srgbClr val="FBAE40"/>
          </p15:clr>
        </p15:guide>
        <p15:guide id="2" pos="5449">
          <p15:clr>
            <a:srgbClr val="FBAE40"/>
          </p15:clr>
        </p15:guide>
        <p15:guide id="3" orient="horz" pos="3066">
          <p15:clr>
            <a:srgbClr val="FBAE40"/>
          </p15:clr>
        </p15:guide>
        <p15:guide id="4" pos="311">
          <p15:clr>
            <a:srgbClr val="FBAE40"/>
          </p15:clr>
        </p15:guide>
        <p15:guide id="5" pos="682">
          <p15:clr>
            <a:srgbClr val="FBAE40"/>
          </p15:clr>
        </p15:guide>
        <p15:guide id="6" pos="745">
          <p15:clr>
            <a:srgbClr val="FBAE40"/>
          </p15:clr>
        </p15:guide>
        <p15:guide id="7" pos="1114">
          <p15:clr>
            <a:srgbClr val="FBAE40"/>
          </p15:clr>
        </p15:guide>
        <p15:guide id="8" pos="1178">
          <p15:clr>
            <a:srgbClr val="FBAE40"/>
          </p15:clr>
        </p15:guide>
        <p15:guide id="9" pos="1549">
          <p15:clr>
            <a:srgbClr val="FBAE40"/>
          </p15:clr>
        </p15:guide>
        <p15:guide id="10" pos="1611">
          <p15:clr>
            <a:srgbClr val="FBAE40"/>
          </p15:clr>
        </p15:guide>
        <p15:guide id="11" pos="1982">
          <p15:clr>
            <a:srgbClr val="FBAE40"/>
          </p15:clr>
        </p15:guide>
        <p15:guide id="12" pos="2043">
          <p15:clr>
            <a:srgbClr val="FBAE40"/>
          </p15:clr>
        </p15:guide>
        <p15:guide id="13" pos="2416">
          <p15:clr>
            <a:srgbClr val="FBAE40"/>
          </p15:clr>
        </p15:guide>
        <p15:guide id="14" pos="2477">
          <p15:clr>
            <a:srgbClr val="FBAE40"/>
          </p15:clr>
        </p15:guide>
        <p15:guide id="15" pos="2849">
          <p15:clr>
            <a:srgbClr val="FBAE40"/>
          </p15:clr>
        </p15:guide>
        <p15:guide id="16" pos="2911">
          <p15:clr>
            <a:srgbClr val="FBAE40"/>
          </p15:clr>
        </p15:guide>
        <p15:guide id="17" pos="3282">
          <p15:clr>
            <a:srgbClr val="FBAE40"/>
          </p15:clr>
        </p15:guide>
        <p15:guide id="18" pos="3343">
          <p15:clr>
            <a:srgbClr val="FBAE40"/>
          </p15:clr>
        </p15:guide>
        <p15:guide id="19" pos="3716">
          <p15:clr>
            <a:srgbClr val="FBAE40"/>
          </p15:clr>
        </p15:guide>
        <p15:guide id="20" pos="3777">
          <p15:clr>
            <a:srgbClr val="FBAE40"/>
          </p15:clr>
        </p15:guide>
        <p15:guide id="21" pos="4148">
          <p15:clr>
            <a:srgbClr val="FBAE40"/>
          </p15:clr>
        </p15:guide>
        <p15:guide id="22" pos="4211">
          <p15:clr>
            <a:srgbClr val="FBAE40"/>
          </p15:clr>
        </p15:guide>
        <p15:guide id="23" pos="4583">
          <p15:clr>
            <a:srgbClr val="FBAE40"/>
          </p15:clr>
        </p15:guide>
        <p15:guide id="24" pos="4645">
          <p15:clr>
            <a:srgbClr val="FBAE40"/>
          </p15:clr>
        </p15:guide>
        <p15:guide id="25" pos="5015">
          <p15:clr>
            <a:srgbClr val="FBAE40"/>
          </p15:clr>
        </p15:guide>
        <p15:guide id="26" pos="50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азовый">
  <p:cSld name="Базовый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-1" y="2472638"/>
            <a:ext cx="441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4748563" y="825755"/>
            <a:ext cx="4002900" cy="4024500"/>
          </a:xfrm>
          <a:prstGeom prst="roundRect">
            <a:avLst>
              <a:gd fmla="val 1914" name="adj"/>
            </a:avLst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651444" y="293472"/>
            <a:ext cx="8100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43806" y="874455"/>
            <a:ext cx="390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1"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1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9" name="Google Shape;109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Relationship Id="rId4" Type="http://schemas.openxmlformats.org/officeDocument/2006/relationships/hyperlink" Target="http://www.youtube.com/watch?v=idamDe6l7pA" TargetMode="External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ru.wikipedia.org/wiki/%D0%94%D1%80%D0%B5%D0%B2%D0%BD%D0%B5%D0%B3%D1%80%D0%B5%D1%87%D0%B5%D1%81%D0%BA%D0%B8%D0%B9_%D1%8F%D0%B7%D1%8B%D0%BA" TargetMode="External"/><Relationship Id="rId5" Type="http://schemas.openxmlformats.org/officeDocument/2006/relationships/hyperlink" Target="https://ru.wikipedia.org/wiki/%D0%9B%D0%B8%D0%BD%D0%B3%D0%B2%D0%B8%D1%81%D1%82%D0%B8%D0%BA%D0%B0" TargetMode="External"/><Relationship Id="rId6" Type="http://schemas.openxmlformats.org/officeDocument/2006/relationships/hyperlink" Target="https://ru.wikipedia.org/wiki/%D0%A1%D0%BC%D1%8B%D1%81%D0%BB" TargetMode="External"/><Relationship Id="rId7" Type="http://schemas.openxmlformats.org/officeDocument/2006/relationships/hyperlink" Target="https://ru.wikipedia.org/wiki/%D0%97%D0%BD%D0%B0%D1%87%D0%B5%D0%BD%D0%B8%D0%B5" TargetMode="External"/><Relationship Id="rId8" Type="http://schemas.openxmlformats.org/officeDocument/2006/relationships/hyperlink" Target="https://ru.wikipedia.org/wiki/%D0%95%D0%B4%D0%B8%D0%BD%D0%B8%D1%86%D0%B0_%D1%8F%D0%B7%D1%8B%D0%BA%D0%B0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open-mmlab/mmsegmentation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PaddlePaddle/PaddleSeg" TargetMode="External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qubvel-org/segmentation_models.pytorch" TargetMode="External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ultralytics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universe.roboflow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cvat.ai/" TargetMode="External"/><Relationship Id="rId4" Type="http://schemas.openxmlformats.org/officeDocument/2006/relationships/hyperlink" Target="https://labelstud.io/" TargetMode="External"/><Relationship Id="rId5" Type="http://schemas.openxmlformats.org/officeDocument/2006/relationships/hyperlink" Target="https://universe.roboflow.com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955" y="0"/>
            <a:ext cx="49013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3756222" y="-970"/>
            <a:ext cx="5387682" cy="5146891"/>
          </a:xfrm>
          <a:custGeom>
            <a:rect b="b" l="l" r="r" t="t"/>
            <a:pathLst>
              <a:path extrusionOk="0" h="6862521" w="7183576">
                <a:moveTo>
                  <a:pt x="1865307" y="1293"/>
                </a:moveTo>
                <a:lnTo>
                  <a:pt x="7183576" y="0"/>
                </a:lnTo>
                <a:lnTo>
                  <a:pt x="7183576" y="6860139"/>
                </a:lnTo>
                <a:lnTo>
                  <a:pt x="791916" y="6862521"/>
                </a:lnTo>
                <a:lnTo>
                  <a:pt x="51618" y="5598458"/>
                </a:lnTo>
                <a:cubicBezTo>
                  <a:pt x="-4180" y="5503161"/>
                  <a:pt x="-15346" y="5388166"/>
                  <a:pt x="21075" y="5283913"/>
                </a:cubicBezTo>
                <a:lnTo>
                  <a:pt x="1865307" y="129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39" l="-63177" r="-24488" t="-6689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249293" y="2008814"/>
            <a:ext cx="4197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b="1" lang="ru" sz="36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Сomputer Vision</a:t>
            </a:r>
            <a:endParaRPr sz="1100"/>
          </a:p>
        </p:txBody>
      </p:sp>
      <p:sp>
        <p:nvSpPr>
          <p:cNvPr id="149" name="Google Shape;149;p29"/>
          <p:cNvSpPr txBox="1"/>
          <p:nvPr/>
        </p:nvSpPr>
        <p:spPr>
          <a:xfrm>
            <a:off x="249293" y="2355750"/>
            <a:ext cx="2774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7EFF"/>
              </a:buClr>
              <a:buSzPts val="2400"/>
              <a:buFont typeface="Proxima Nova"/>
              <a:buNone/>
            </a:pPr>
            <a:r>
              <a:t/>
            </a:r>
            <a:endParaRPr b="1" sz="2400" u="non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249293" y="4809767"/>
            <a:ext cx="2332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3A3838"/>
                </a:solidFill>
              </a:rPr>
              <a:t>4</a:t>
            </a:r>
            <a:r>
              <a:rPr b="0" lang="ru" sz="1100" u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/0</a:t>
            </a:r>
            <a:r>
              <a:rPr lang="ru" sz="1100">
                <a:solidFill>
                  <a:srgbClr val="3A3838"/>
                </a:solidFill>
              </a:rPr>
              <a:t>2</a:t>
            </a:r>
            <a:r>
              <a:rPr b="0" lang="ru" sz="1100" u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ru" sz="1100">
                <a:solidFill>
                  <a:srgbClr val="3A3838"/>
                </a:solidFill>
              </a:rPr>
              <a:t>5</a:t>
            </a:r>
            <a:endParaRPr b="0" sz="1100" u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249293" y="2843569"/>
            <a:ext cx="4197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Arial"/>
              <a:buNone/>
            </a:pPr>
            <a:r>
              <a:rPr b="1" lang="ru" sz="2700">
                <a:solidFill>
                  <a:srgbClr val="666666"/>
                </a:solidFill>
              </a:rPr>
              <a:t>Сегментация</a:t>
            </a:r>
            <a:endParaRPr sz="1100"/>
          </a:p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Паноптическая сегментация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99" y="1665175"/>
            <a:ext cx="4784998" cy="31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415050" y="996356"/>
            <a:ext cx="860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Семантик + Инстанс = Паноптик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50" y="522525"/>
            <a:ext cx="6518700" cy="44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1771"/>
            <a:ext cx="9144001" cy="320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1" y="369425"/>
            <a:ext cx="7959100" cy="452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248" name="Google Shape;24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30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415050" y="1394256"/>
            <a:ext cx="86061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Многоклассовая классификация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Активация - Pixel-wise SoftMax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Лосс - </a:t>
            </a: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Cross Entropy Loss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Можно и мультилейбл, тогда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○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Активация - *******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○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Лосс - *******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55" name="Google Shape;2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30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15050" y="1394256"/>
            <a:ext cx="86061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Многоклассовая классификация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Активация - Pixel-wise SoftMax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Лосс - Cross Entropy Loss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Можно и мультилейбл, тогда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○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Активация - Pixel-wise Sigmoid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○"/>
            </a:pP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</a:rPr>
              <a:t>Лосс - Binary Cross Entropy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62" name="Google Shape;26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 sz="1800">
                <a:solidFill>
                  <a:srgbClr val="757070"/>
                </a:solidFill>
              </a:rPr>
              <a:t>Постановка задачи сегментации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2. Наивные подходы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3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Методы повышения дискретизации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а. Unpooling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b. Transposed convolution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5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Как подходить к решению задачи?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№1: sliding window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8"/>
            <a:ext cx="8520601" cy="390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№1: недостатки</a:t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1727725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******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******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950" y="1206150"/>
            <a:ext cx="7134728" cy="326863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№1: недостатки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727725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W * H раз прогнать классификатор -&gt; очень много!!!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Контекст классификатора ограничен размером окна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7575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О Себе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311700" y="1152469"/>
            <a:ext cx="358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595959"/>
                </a:solidFill>
              </a:rPr>
              <a:t>Преподаватель:</a:t>
            </a:r>
            <a:r>
              <a:rPr lang="ru" sz="1400">
                <a:solidFill>
                  <a:srgbClr val="595959"/>
                </a:solidFill>
              </a:rPr>
              <a:t> Александр Неварко</a:t>
            </a:r>
            <a:endParaRPr b="1"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595959"/>
                </a:solidFill>
              </a:rPr>
              <a:t>Альма-Матер: Физтех &amp; Сколтех</a:t>
            </a:r>
            <a:br>
              <a:rPr b="1" lang="ru" sz="1400">
                <a:solidFill>
                  <a:srgbClr val="595959"/>
                </a:solidFill>
              </a:rPr>
            </a:br>
            <a:r>
              <a:rPr b="1" lang="ru" sz="1400">
                <a:solidFill>
                  <a:srgbClr val="595959"/>
                </a:solidFill>
              </a:rPr>
              <a:t>Работал: Самолет, Aurorai</a:t>
            </a:r>
            <a:endParaRPr b="1"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595959"/>
                </a:solidFill>
              </a:rPr>
              <a:t>Сейчас: Авито x НКБ Технологии</a:t>
            </a:r>
            <a:endParaRPr b="1"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37393" l="21742" r="16734" t="13782"/>
          <a:stretch/>
        </p:blipFill>
        <p:spPr>
          <a:xfrm>
            <a:off x="672112" y="2393362"/>
            <a:ext cx="2398460" cy="253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 title="Crane positioning and people detection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899" y="1029950"/>
            <a:ext cx="5071400" cy="28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4796600" y="4236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595959"/>
                </a:solidFill>
              </a:rPr>
              <a:t>Про НКБ Технологии:</a:t>
            </a:r>
            <a:endParaRPr sz="1400"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256" y="3882619"/>
            <a:ext cx="3658594" cy="126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№2: Fully-convolutional Network</a:t>
            </a: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0833" cy="3340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№2: недостатки</a:t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727725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******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******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469" y="1180199"/>
            <a:ext cx="7315209" cy="27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№2: недостатки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2541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Очень много свёрточных операций в большом размере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</a:rPr>
              <a:t>Для захвата большого контекста нужна большая глубина =&gt; ещё больше операций свёрток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900" y="2082425"/>
            <a:ext cx="3573676" cy="27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921"/>
            <a:ext cx="9144001" cy="3628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34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№3: Encoder-Decoder FCN</a:t>
            </a:r>
            <a:endParaRPr/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50" y="2339301"/>
            <a:ext cx="6847699" cy="2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34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№3: Encoder-Decoder FCN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Энкодер = backbone из классификации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Decoder / Upsampler ???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Быстрый апсемплинг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0" y="1128025"/>
            <a:ext cx="6880500" cy="3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Быстрый апсемплинг</a:t>
            </a:r>
            <a:endParaRPr/>
          </a:p>
        </p:txBody>
      </p:sp>
      <p:sp>
        <p:nvSpPr>
          <p:cNvPr id="344" name="Google Shape;344;p5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Шумные предсказания из-за быстрого Upsampling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Потеря пространственной структуры в бекбоуне из-за Downsampling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Потеря тонких или маленьких объектов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137" y="2340648"/>
            <a:ext cx="5284326" cy="28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5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 sz="1800">
                <a:solidFill>
                  <a:srgbClr val="757070"/>
                </a:solidFill>
              </a:rPr>
              <a:t>Постановка задачи сегментации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2. Наивные подходы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3. Методы повышения дискретизации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	а. Unpooling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	b. Transposed convolution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5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Как подходить к решению задачи?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Unpooling</a:t>
            </a:r>
            <a:endParaRPr/>
          </a:p>
        </p:txBody>
      </p:sp>
      <p:pic>
        <p:nvPicPr>
          <p:cNvPr id="361" name="Google Shape;3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1150"/>
            <a:ext cx="9144002" cy="244244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Unpooling</a:t>
            </a:r>
            <a:endParaRPr/>
          </a:p>
        </p:txBody>
      </p:sp>
      <p:sp>
        <p:nvSpPr>
          <p:cNvPr id="368" name="Google Shape;36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1" cy="305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 sz="1800">
                <a:solidFill>
                  <a:srgbClr val="757070"/>
                </a:solidFill>
              </a:rPr>
              <a:t>Постановка задачи сегментации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2. Наивные подходы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3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Методы повышения дискретизации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а. Unpooling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b. Transposed convolution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5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Как подходить к решению задачи?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Unpooling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096985"/>
            <a:ext cx="8520602" cy="3765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Свёртка</a:t>
            </a:r>
            <a:endParaRPr/>
          </a:p>
        </p:txBody>
      </p:sp>
      <p:sp>
        <p:nvSpPr>
          <p:cNvPr id="382" name="Google Shape;382;p59"/>
          <p:cNvSpPr txBox="1"/>
          <p:nvPr>
            <p:ph idx="1" type="body"/>
          </p:nvPr>
        </p:nvSpPr>
        <p:spPr>
          <a:xfrm>
            <a:off x="311700" y="1152475"/>
            <a:ext cx="86508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Уменьшает картинку: из 4х4 в 2х2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454" y="0"/>
            <a:ext cx="49965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Stride &amp; padding</a:t>
            </a:r>
            <a:endParaRPr/>
          </a:p>
        </p:txBody>
      </p:sp>
      <p:sp>
        <p:nvSpPr>
          <p:cNvPr id="390" name="Google Shape;39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stride = 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padding = 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kernel size = 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из 2х2 в 5х5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63" y="722300"/>
            <a:ext cx="37623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Transposed convolution</a:t>
            </a:r>
            <a:endParaRPr/>
          </a:p>
        </p:txBody>
      </p:sp>
      <p:pic>
        <p:nvPicPr>
          <p:cNvPr id="398" name="Google Shape;3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50" y="1455451"/>
            <a:ext cx="7857075" cy="288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Stride &amp; padding</a:t>
            </a:r>
            <a:endParaRPr/>
          </a:p>
        </p:txBody>
      </p:sp>
      <p:sp>
        <p:nvSpPr>
          <p:cNvPr id="405" name="Google Shape;40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stride =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padding =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kernel size =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из 2х2 в 4х4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0" y="2962263"/>
            <a:ext cx="81534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транспонированная свёртка?</a:t>
            </a:r>
            <a:endParaRPr/>
          </a:p>
        </p:txBody>
      </p:sp>
      <p:pic>
        <p:nvPicPr>
          <p:cNvPr id="413" name="Google Shape;413;p63"/>
          <p:cNvPicPr preferRelativeResize="0"/>
          <p:nvPr/>
        </p:nvPicPr>
        <p:blipFill rotWithShape="1">
          <a:blip r:embed="rId3">
            <a:alphaModFix/>
          </a:blip>
          <a:srcRect b="0" l="0" r="31544" t="0"/>
          <a:stretch/>
        </p:blipFill>
        <p:spPr>
          <a:xfrm>
            <a:off x="2603313" y="1017725"/>
            <a:ext cx="3937374" cy="40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транспонированная свёртка?</a:t>
            </a: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037" y="1079725"/>
            <a:ext cx="5773925" cy="40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Transposed convolution</a:t>
            </a:r>
            <a:endParaRPr/>
          </a:p>
        </p:txBody>
      </p:sp>
      <p:sp>
        <p:nvSpPr>
          <p:cNvPr id="427" name="Google Shape;427;p65"/>
          <p:cNvSpPr txBox="1"/>
          <p:nvPr>
            <p:ph idx="1" type="body"/>
          </p:nvPr>
        </p:nvSpPr>
        <p:spPr>
          <a:xfrm>
            <a:off x="311700" y="1575475"/>
            <a:ext cx="85206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DeConvolution != Transposed convolution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Transposed Convolution [Convolution(Image)] != 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 sz="1800">
                <a:solidFill>
                  <a:srgbClr val="757070"/>
                </a:solidFill>
              </a:rPr>
              <a:t>Постановка задачи сегментации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2. Наивные подходы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3. Методы повышения дискретизации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а. Unpooling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b. Transposed convolution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5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Как подходить к решению задачи?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DeconvNet</a:t>
            </a:r>
            <a:endParaRPr/>
          </a:p>
        </p:txBody>
      </p:sp>
      <p:pic>
        <p:nvPicPr>
          <p:cNvPr id="443" name="Google Shape;4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858"/>
            <a:ext cx="9144003" cy="232618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1. Постановка задачи сегментации</a:t>
            </a:r>
            <a:endParaRPr b="1"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2. Наивные подходы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3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Методы повышения дискретизации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а. Unpooling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b. Transposed convolution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5</a:t>
            </a:r>
            <a:r>
              <a:rPr b="0"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1800">
                <a:solidFill>
                  <a:srgbClr val="757070"/>
                </a:solidFill>
              </a:rPr>
              <a:t>Как подходить к решению задачи?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Разреженная свёртка</a:t>
            </a:r>
            <a:endParaRPr/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Dilated convolution a.k.a atrous convolution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dilation =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25" y="814675"/>
            <a:ext cx="3845375" cy="3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311700" y="25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Разреженная свёртка</a:t>
            </a:r>
            <a:endParaRPr/>
          </a:p>
        </p:txBody>
      </p:sp>
      <p:pic>
        <p:nvPicPr>
          <p:cNvPr id="458" name="Google Shape;4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12" y="1017725"/>
            <a:ext cx="6062776" cy="40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Multiscale context aggregation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75" y="1017725"/>
            <a:ext cx="7110451" cy="36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Atrous spatial pyramid pooling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75" y="1135225"/>
            <a:ext cx="7415851" cy="38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Pyramid pooling network</a:t>
            </a:r>
            <a:endParaRPr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150"/>
            <a:ext cx="9144003" cy="24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 pyramid network</a:t>
            </a:r>
            <a:endParaRPr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951" y="1253250"/>
            <a:ext cx="6040100" cy="35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Conditional random fields</a:t>
            </a:r>
            <a:endParaRPr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47" y="1280077"/>
            <a:ext cx="7087099" cy="345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</a:t>
            </a:r>
            <a:endParaRPr/>
          </a:p>
        </p:txBody>
      </p:sp>
      <p:sp>
        <p:nvSpPr>
          <p:cNvPr id="500" name="Google Shape;5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01" name="Google Shape;5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25" y="1017725"/>
            <a:ext cx="6894939" cy="3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49" y="819850"/>
            <a:ext cx="6260900" cy="4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6"/>
          <p:cNvSpPr txBox="1"/>
          <p:nvPr>
            <p:ph type="title"/>
          </p:nvPr>
        </p:nvSpPr>
        <p:spPr>
          <a:xfrm>
            <a:off x="311700" y="1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skip connections</a:t>
            </a:r>
            <a:endParaRPr/>
          </a:p>
        </p:txBody>
      </p:sp>
      <p:sp>
        <p:nvSpPr>
          <p:cNvPr id="508" name="Google Shape;50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>
            <p:ph type="title"/>
          </p:nvPr>
        </p:nvSpPr>
        <p:spPr>
          <a:xfrm>
            <a:off x="311700" y="14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padding</a:t>
            </a:r>
            <a:endParaRPr/>
          </a:p>
        </p:txBody>
      </p:sp>
      <p:sp>
        <p:nvSpPr>
          <p:cNvPr id="514" name="Google Shape;51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15" name="Google Shape;515;p77"/>
          <p:cNvPicPr preferRelativeResize="0"/>
          <p:nvPr/>
        </p:nvPicPr>
        <p:blipFill rotWithShape="1">
          <a:blip r:embed="rId3">
            <a:alphaModFix/>
          </a:blip>
          <a:srcRect b="3239" l="17842" r="29987" t="23970"/>
          <a:stretch/>
        </p:blipFill>
        <p:spPr>
          <a:xfrm>
            <a:off x="2364050" y="660000"/>
            <a:ext cx="4026825" cy="40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30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Семантическая сегментация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47" y="1964100"/>
            <a:ext cx="6884899" cy="273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415050" y="996356"/>
            <a:ext cx="8606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50">
                <a:solidFill>
                  <a:srgbClr val="202122"/>
                </a:solidFill>
                <a:highlight>
                  <a:srgbClr val="FFFFFF"/>
                </a:highlight>
              </a:rPr>
              <a:t>Сема́нтика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 (от </a:t>
            </a:r>
            <a:r>
              <a:rPr lang="ru" sz="13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др.-греч.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σημαντικός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 «обозначающий») — раздел </a:t>
            </a:r>
            <a:r>
              <a:rPr lang="ru" sz="13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лингвистики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, изучающий </a:t>
            </a:r>
            <a:r>
              <a:rPr lang="ru" sz="13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смысловое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3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значение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3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единиц языка</a:t>
            </a: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Семантическая сегментация = классификация каждого пикселя.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8"/>
          <p:cNvSpPr txBox="1"/>
          <p:nvPr>
            <p:ph type="title"/>
          </p:nvPr>
        </p:nvSpPr>
        <p:spPr>
          <a:xfrm>
            <a:off x="311700" y="23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padding</a:t>
            </a:r>
            <a:endParaRPr/>
          </a:p>
        </p:txBody>
      </p:sp>
      <p:sp>
        <p:nvSpPr>
          <p:cNvPr id="521" name="Google Shape;52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2" name="Google Shape;5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76" y="890400"/>
            <a:ext cx="5529798" cy="3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padding</a:t>
            </a:r>
            <a:endParaRPr/>
          </a:p>
        </p:txBody>
      </p:sp>
      <p:sp>
        <p:nvSpPr>
          <p:cNvPr id="528" name="Google Shape;52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63" y="1017725"/>
            <a:ext cx="80500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Loss</a:t>
            </a:r>
            <a:endParaRPr/>
          </a:p>
        </p:txBody>
      </p:sp>
      <p:sp>
        <p:nvSpPr>
          <p:cNvPr id="535" name="Google Shape;53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6" name="Google Shape;536;p80"/>
          <p:cNvPicPr preferRelativeResize="0"/>
          <p:nvPr/>
        </p:nvPicPr>
        <p:blipFill rotWithShape="1">
          <a:blip r:embed="rId3">
            <a:alphaModFix/>
          </a:blip>
          <a:srcRect b="0" l="0" r="28351" t="0"/>
          <a:stretch/>
        </p:blipFill>
        <p:spPr>
          <a:xfrm>
            <a:off x="628938" y="1389100"/>
            <a:ext cx="7886126" cy="27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UNet: Loss</a:t>
            </a:r>
            <a:endParaRPr/>
          </a:p>
        </p:txBody>
      </p:sp>
      <p:sp>
        <p:nvSpPr>
          <p:cNvPr id="542" name="Google Shape;54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43" name="Google Shape;5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100"/>
            <a:ext cx="9144003" cy="231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2"/>
          <p:cNvSpPr txBox="1"/>
          <p:nvPr/>
        </p:nvSpPr>
        <p:spPr>
          <a:xfrm>
            <a:off x="415002" y="496775"/>
            <a:ext cx="3784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2"/>
          <p:cNvSpPr txBox="1"/>
          <p:nvPr/>
        </p:nvSpPr>
        <p:spPr>
          <a:xfrm>
            <a:off x="415008" y="1519437"/>
            <a:ext cx="64992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" sz="1800">
                <a:solidFill>
                  <a:srgbClr val="757070"/>
                </a:solidFill>
              </a:rPr>
              <a:t>Постановка задачи сегментации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2. Наивные подходы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3. Методы повышения дискретизации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а. Unpooling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	b. Transposed convolution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57070"/>
                </a:solidFill>
              </a:rPr>
              <a:t>4. Полностью свёрточная нейросеть</a:t>
            </a:r>
            <a:endParaRPr sz="18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757070"/>
                </a:solidFill>
              </a:rPr>
              <a:t>5. Как подходить к решению задачи?</a:t>
            </a:r>
            <a:endParaRPr b="1"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544" y="1519444"/>
            <a:ext cx="1572375" cy="172961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83"/>
          <p:cNvSpPr txBox="1"/>
          <p:nvPr/>
        </p:nvSpPr>
        <p:spPr>
          <a:xfrm>
            <a:off x="415026" y="199125"/>
            <a:ext cx="7236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</a:t>
            </a:r>
            <a:r>
              <a:rPr b="1" lang="ru" sz="2300">
                <a:solidFill>
                  <a:schemeClr val="dk1"/>
                </a:solidFill>
              </a:rPr>
              <a:t>сегментаторы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83"/>
          <p:cNvSpPr txBox="1"/>
          <p:nvPr/>
        </p:nvSpPr>
        <p:spPr>
          <a:xfrm>
            <a:off x="4572000" y="4840637"/>
            <a:ext cx="457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https://github.com/open-mmlab/mmsegmentation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3"/>
          <p:cNvSpPr txBox="1"/>
          <p:nvPr/>
        </p:nvSpPr>
        <p:spPr>
          <a:xfrm>
            <a:off x="415022" y="4767422"/>
            <a:ext cx="281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/10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83"/>
          <p:cNvPicPr preferRelativeResize="0"/>
          <p:nvPr/>
        </p:nvPicPr>
        <p:blipFill rotWithShape="1">
          <a:blip r:embed="rId4">
            <a:alphaModFix/>
          </a:blip>
          <a:srcRect b="63438" l="0" r="0" t="0"/>
          <a:stretch/>
        </p:blipFill>
        <p:spPr>
          <a:xfrm>
            <a:off x="1029425" y="708425"/>
            <a:ext cx="7085148" cy="12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4188" y="1767900"/>
            <a:ext cx="3413274" cy="32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4"/>
          <p:cNvSpPr txBox="1"/>
          <p:nvPr/>
        </p:nvSpPr>
        <p:spPr>
          <a:xfrm>
            <a:off x="415026" y="199125"/>
            <a:ext cx="7236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</a:t>
            </a:r>
            <a:r>
              <a:rPr b="1" lang="ru" sz="2300">
                <a:solidFill>
                  <a:schemeClr val="dk1"/>
                </a:solidFill>
              </a:rPr>
              <a:t>сегментаторы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4"/>
          <p:cNvSpPr txBox="1"/>
          <p:nvPr/>
        </p:nvSpPr>
        <p:spPr>
          <a:xfrm>
            <a:off x="4572000" y="4840637"/>
            <a:ext cx="457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https://github.com/PaddlePaddle/PaddleSeg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4"/>
          <p:cNvSpPr txBox="1"/>
          <p:nvPr/>
        </p:nvSpPr>
        <p:spPr>
          <a:xfrm>
            <a:off x="415022" y="4767422"/>
            <a:ext cx="281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/10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375" y="774825"/>
            <a:ext cx="6849249" cy="384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5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5"/>
          <p:cNvSpPr txBox="1"/>
          <p:nvPr/>
        </p:nvSpPr>
        <p:spPr>
          <a:xfrm>
            <a:off x="415026" y="199125"/>
            <a:ext cx="7236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</a:t>
            </a:r>
            <a:r>
              <a:rPr b="1" lang="ru" sz="2300">
                <a:solidFill>
                  <a:schemeClr val="dk1"/>
                </a:solidFill>
              </a:rPr>
              <a:t>сегментаторы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5"/>
          <p:cNvSpPr txBox="1"/>
          <p:nvPr/>
        </p:nvSpPr>
        <p:spPr>
          <a:xfrm>
            <a:off x="4572000" y="4840637"/>
            <a:ext cx="457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https://github.com/qubvel-org/segmentation_models.pytorch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5"/>
          <p:cNvSpPr txBox="1"/>
          <p:nvPr/>
        </p:nvSpPr>
        <p:spPr>
          <a:xfrm>
            <a:off x="415022" y="4767422"/>
            <a:ext cx="281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</a:t>
            </a:r>
            <a:r>
              <a:rPr lang="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/10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375" y="774825"/>
            <a:ext cx="6849249" cy="384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6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6"/>
          <p:cNvSpPr txBox="1"/>
          <p:nvPr/>
        </p:nvSpPr>
        <p:spPr>
          <a:xfrm>
            <a:off x="415026" y="199125"/>
            <a:ext cx="6576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</a:t>
            </a:r>
            <a:r>
              <a:rPr b="1" lang="ru" sz="2300">
                <a:solidFill>
                  <a:schemeClr val="dk1"/>
                </a:solidFill>
              </a:rPr>
              <a:t>сегментаторы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86"/>
          <p:cNvSpPr txBox="1"/>
          <p:nvPr/>
        </p:nvSpPr>
        <p:spPr>
          <a:xfrm>
            <a:off x="4572000" y="4840637"/>
            <a:ext cx="457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&#10;&#10;Автоматически созданное описание" id="592" name="Google Shape;59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6505" y="1014318"/>
            <a:ext cx="315284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489" y="2311066"/>
            <a:ext cx="8771021" cy="21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6"/>
          <p:cNvSpPr txBox="1"/>
          <p:nvPr/>
        </p:nvSpPr>
        <p:spPr>
          <a:xfrm>
            <a:off x="415022" y="4767422"/>
            <a:ext cx="281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10/10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86"/>
          <p:cNvSpPr txBox="1"/>
          <p:nvPr/>
        </p:nvSpPr>
        <p:spPr>
          <a:xfrm>
            <a:off x="4741250" y="1192075"/>
            <a:ext cx="3375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+"/>
            </a:pPr>
            <a:r>
              <a:rPr lang="ru" sz="2100">
                <a:solidFill>
                  <a:schemeClr val="dk1"/>
                </a:solidFill>
              </a:rPr>
              <a:t>форки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96" name="Google Shape;596;p86"/>
          <p:cNvSpPr/>
          <p:nvPr/>
        </p:nvSpPr>
        <p:spPr>
          <a:xfrm>
            <a:off x="3633000" y="2098550"/>
            <a:ext cx="1878000" cy="26178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7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7"/>
          <p:cNvSpPr txBox="1"/>
          <p:nvPr/>
        </p:nvSpPr>
        <p:spPr>
          <a:xfrm>
            <a:off x="415022" y="199130"/>
            <a:ext cx="5426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</a:t>
            </a:r>
            <a:r>
              <a:rPr b="1" lang="ru" sz="2300">
                <a:solidFill>
                  <a:schemeClr val="dk1"/>
                </a:solidFill>
              </a:rPr>
              <a:t>брать данные?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87"/>
          <p:cNvSpPr txBox="1"/>
          <p:nvPr/>
        </p:nvSpPr>
        <p:spPr>
          <a:xfrm>
            <a:off x="770321" y="1245705"/>
            <a:ext cx="8009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/>
              <a:t>Специфичные датасеты из поисковика (CitiScapes, KITTI, ADE20K, etc.)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Roboflow universe</a:t>
            </a:r>
            <a:r>
              <a:rPr lang="ru" sz="1800">
                <a:solidFill>
                  <a:schemeClr val="dk1"/>
                </a:solidFill>
              </a:rPr>
              <a:t> - много шумных перезалитых данных, нужны быть аккуратным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Baidu и прочие китайские ресурсы - могут быть проблемы с доступом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из практики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525"/>
            <a:ext cx="8839201" cy="272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/>
        </p:nvSpPr>
        <p:spPr>
          <a:xfrm>
            <a:off x="117333" y="4840637"/>
            <a:ext cx="264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8"/>
          <p:cNvSpPr txBox="1"/>
          <p:nvPr/>
        </p:nvSpPr>
        <p:spPr>
          <a:xfrm>
            <a:off x="415022" y="199130"/>
            <a:ext cx="5426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</a:t>
            </a:r>
            <a:r>
              <a:rPr b="1" lang="ru" sz="2300">
                <a:solidFill>
                  <a:schemeClr val="dk1"/>
                </a:solidFill>
              </a:rPr>
              <a:t>размечать?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8"/>
          <p:cNvSpPr txBox="1"/>
          <p:nvPr/>
        </p:nvSpPr>
        <p:spPr>
          <a:xfrm>
            <a:off x="770321" y="1245705"/>
            <a:ext cx="80097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CVAT</a:t>
            </a:r>
            <a:r>
              <a:rPr lang="ru" sz="1800">
                <a:solidFill>
                  <a:schemeClr val="dk1"/>
                </a:solidFill>
              </a:rPr>
              <a:t> - opensource, один из стандартов с прицелом под картинки и видео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LabelStudio</a:t>
            </a:r>
            <a:r>
              <a:rPr lang="ru" sz="1800">
                <a:solidFill>
                  <a:schemeClr val="dk1"/>
                </a:solidFill>
              </a:rPr>
              <a:t> - активно поддерживается, позволяет размечать не только картинки, но и тексты</a:t>
            </a:r>
            <a:endParaRPr sz="1800">
              <a:solidFill>
                <a:schemeClr val="dk1"/>
              </a:solidFill>
            </a:endParaRP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Roboflow universe</a:t>
            </a:r>
            <a:r>
              <a:rPr lang="ru" sz="1800">
                <a:solidFill>
                  <a:schemeClr val="dk1"/>
                </a:solidFill>
              </a:rPr>
              <a:t> - облачный сервис, выставляет данные в публичный доступ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урока</a:t>
            </a:r>
            <a:endParaRPr/>
          </a:p>
        </p:txBody>
      </p:sp>
      <p:sp>
        <p:nvSpPr>
          <p:cNvPr id="618" name="Google Shape;61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Сегментация - это классификация каждого пикселя картинки по принадлежности тому или иному классу или объекту.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Encoder-Decoder FCN - основной вид современных сегментационных моделей.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Upsampling техники позволяют создать Decoder часть: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Unpooling: nearest neighbour, bed of nails, max unpooling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Transposed convolution - более сильный подход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Multiscale техники позволяют захватывать контексты разных масштабов: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Dilated convolution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SPP, PPN, FPN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UNet - SOTA в медицинских задачах и не только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ещё?</a:t>
            </a:r>
            <a:endParaRPr/>
          </a:p>
        </p:txBody>
      </p:sp>
      <p:sp>
        <p:nvSpPr>
          <p:cNvPr id="625" name="Google Shape;62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SegFormer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SWIN-Transformer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SAM, MedSAM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из практики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040"/>
            <a:ext cx="9144001" cy="276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из практики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875" y="1187050"/>
            <a:ext cx="6602250" cy="37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Semantic vs instance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0461"/>
            <a:ext cx="9143999" cy="279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/>
        </p:nvSpPr>
        <p:spPr>
          <a:xfrm>
            <a:off x="415050" y="996356"/>
            <a:ext cx="86061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Инстанс = выделение только интересующих объектов с разделением по объектам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highlight>
                  <a:srgbClr val="FFFFFF"/>
                </a:highlight>
              </a:rPr>
              <a:t>Семантик = класс каждого пикселя без разделения объектов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